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65" r:id="rId5"/>
    <p:sldId id="259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49"/>
    <p:restoredTop sz="96286"/>
  </p:normalViewPr>
  <p:slideViewPr>
    <p:cSldViewPr snapToGrid="0">
      <p:cViewPr varScale="1">
        <p:scale>
          <a:sx n="122" d="100"/>
          <a:sy n="122" d="100"/>
        </p:scale>
        <p:origin x="7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FCAE47-238A-254B-B927-B96FE3A35105}" type="datetimeFigureOut">
              <a:rPr lang="en-US" smtClean="0"/>
              <a:t>8/27/22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ACF82-C402-324B-9199-B102A1DC4D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202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ACF82-C402-324B-9199-B102A1DC4D4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3103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91AFE-19F0-7E1E-7A36-C449EF301B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1ECEBD-C898-D254-AD4F-FBB224B8D0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497501-2F42-BC33-1BF1-7E07936A32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18ED7A-70EF-DB7F-9342-8E73ACD2DA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47F3C0-340A-5301-1082-7CB9932F4A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0887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EDCF7-22A6-1BF9-0BCB-16FD5308E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D354A3-8F6E-D0CE-A164-D30DB877A9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B8C43-F93B-DDA1-1A4D-C3779A0B0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A2D7D-5D0E-9F90-CF50-B0B85EDFB1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B0566-0D4E-440E-159F-66772C931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539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73E3769-040D-EACD-FF4D-80CF85D6B3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C76C8CE-1DA6-C3EB-65CF-A3FC8A40DE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CBED72-DCF9-1053-66B5-53455632F2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9EC182-3354-11B4-50BF-F27C0BB01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F92608-5B91-E941-2863-BE51FF81E7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16574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C835D-B612-5700-AAEA-FBA36671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4BC2B2-08CC-3A12-877F-A1B979926A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909162-BB27-39F6-3DD5-092DE41374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8DC6AC-2B23-AD11-59AB-815196019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6BFBF0-332D-07CB-1D2E-C89971AD8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99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58020-00BF-A480-12CE-3D0E350805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038B75-4E06-2988-12EC-2AC7FDBCB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5160B-96D2-1702-15F2-D6775B1D3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E23907-A590-7BC6-90A5-6DFFAF0A1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172415-9260-DBED-02B3-6B6B5F908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14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8D202-13C0-2414-0624-1C0C9D8E0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3161F-E9A0-21B0-D30E-C1DFC597E53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32637B-9F15-AF32-B70D-683AC473F8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A9B6B9-5E22-A459-E4E2-9036F76FE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789145-8E91-FE07-A653-31E3D45C3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A13463-DC8B-8E99-A14B-E99FAB4092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85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377AC-A5A9-D762-23A5-52A821431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7D38B-C24D-429B-927B-64D7405590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DB42C3-79B4-F960-748D-B823D2FE7D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B556D0D-5EBF-B127-5B2E-978E0B75E14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067ECF-719B-11B4-F619-99770FE537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6F760C-C0E5-2D43-130E-5AD1DBF55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31BA997-0446-9D14-B5F5-0A63E0DA29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917B694-14F5-8832-CF2D-B9C13A623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619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27D581-EAE8-3783-54AC-54D47FF78D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EE1D02-D08D-0F7A-15BA-BAFADC829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D4FFA78-BE55-0DDA-5D7B-54868EBE5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0A66A9-329D-A793-3C1B-F8DE123AB6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287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953DA30-6C74-1E4A-5D20-8CD72C847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80B2DB-E10D-9239-394D-8A4976731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B5CFE57-57FC-1103-D497-FC752A671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6823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6D5B7C-CCCB-AC37-C7EE-2F288C27CA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7590B-FC8B-822A-1E12-017B8884C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A989D8-4053-5E36-39F8-F136639A8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366426-BC04-0073-C552-92A8D64B3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811DC-D68F-2959-793D-81B6826FFF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70B746-817C-79DD-42A0-5520CC91BC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3670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C8815-E94D-FDAF-27DF-30827A6684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6D5D77-F795-B735-101F-B3C5AD631F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1FCF73-A1BD-018D-E9ED-1F384F8E58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F9E4D6-65B3-835F-32A1-BDB5FFD927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05D2F2-02CA-AE56-706B-8A49A361B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1F76AB-21F1-6740-9744-E49D5B10E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068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3873128-B7B8-4A22-9B3C-0115D9417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A87941-0CE6-764E-C7DE-7A15D8B77E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F6B628-E9BE-3C23-3239-1695E2E8D5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6B651E-FDD7-BC44-99D2-AD52EE0F33A9}" type="datetimeFigureOut">
              <a:rPr lang="en-US" smtClean="0"/>
              <a:t>8/27/22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60D32B-072E-EB61-235A-F936FB7DFB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6F808A-051F-B607-75A3-DF37F3D64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8DC73A-305D-2C4F-A2FD-B726892D28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7229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notesSlide" Target="../notesSlides/notesSlide1.xml"/><Relationship Id="rId7" Type="http://schemas.openxmlformats.org/officeDocument/2006/relationships/hyperlink" Target="https://github.com/mayankchugh1977" TargetMode="Externa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Relationship Id="rId6" Type="http://schemas.openxmlformats.org/officeDocument/2006/relationships/hyperlink" Target="http://www.linkedin.com/in/mchugh44" TargetMode="External"/><Relationship Id="rId5" Type="http://schemas.openxmlformats.org/officeDocument/2006/relationships/hyperlink" Target="mailto:mayankchugh.jobathk@gmail.com" TargetMode="External"/><Relationship Id="rId4" Type="http://schemas.openxmlformats.org/officeDocument/2006/relationships/image" Target="../media/image1.jpeg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jp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6.png"/><Relationship Id="rId5" Type="http://schemas.openxmlformats.org/officeDocument/2006/relationships/image" Target="../media/image15.emf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>
            <a:extLst>
              <a:ext uri="{FF2B5EF4-FFF2-40B4-BE49-F238E27FC236}">
                <a16:creationId xmlns:a16="http://schemas.microsoft.com/office/drawing/2014/main" id="{5E8F3864-636B-7298-1D86-476739916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7522" y="8847"/>
            <a:ext cx="12192000" cy="1236111"/>
          </a:xfrm>
        </p:spPr>
        <p:txBody>
          <a:bodyPr>
            <a:normAutofit/>
          </a:bodyPr>
          <a:lstStyle/>
          <a:p>
            <a:r>
              <a:rPr lang="en-US" sz="1000"/>
              <a:t>	</a:t>
            </a:r>
            <a:endParaRPr lang="en-US" sz="1000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099D79B5-B3AD-DED8-CB4A-E99D947E24E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0" y="1460416"/>
            <a:ext cx="6019800" cy="934655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HK" sz="1050" i="1" dirty="0"/>
              <a:t>Hands-on solution-driven IT professional with 18+ years of extensive experience as a consultant, solution architect, Security Designs, project manager, team lead, and senior engineer for multiple software development projects. Focus on pre-sales, product scoping &amp; pricing, solution development, project management, release management, network engineering, and systems administration. Energetic and recognized for having excellent communication and problem-solving skills spanning multiple technical towers and global enterprises.</a:t>
            </a:r>
            <a:r>
              <a:rPr lang="en-HK" sz="1050" dirty="0"/>
              <a:t> </a:t>
            </a:r>
            <a:endParaRPr lang="en-US" sz="1050" dirty="0"/>
          </a:p>
          <a:p>
            <a:endParaRPr lang="en-US" sz="1050" dirty="0"/>
          </a:p>
        </p:txBody>
      </p:sp>
      <p:pic>
        <p:nvPicPr>
          <p:cNvPr id="16" name="Picture 15" descr="A person wearing glasses&#10;&#10;Description automatically generated with medium confidence">
            <a:extLst>
              <a:ext uri="{FF2B5EF4-FFF2-40B4-BE49-F238E27FC236}">
                <a16:creationId xmlns:a16="http://schemas.microsoft.com/office/drawing/2014/main" id="{B303859D-9B12-1727-D3C4-DA3F521EADC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750" b="24250"/>
          <a:stretch/>
        </p:blipFill>
        <p:spPr>
          <a:xfrm>
            <a:off x="84017" y="59707"/>
            <a:ext cx="1179252" cy="1028963"/>
          </a:xfrm>
          <a:custGeom>
            <a:avLst/>
            <a:gdLst/>
            <a:ahLst/>
            <a:cxnLst/>
            <a:rect l="l" t="t" r="r" b="b"/>
            <a:pathLst>
              <a:path w="5132388" h="5132388">
                <a:moveTo>
                  <a:pt x="2566194" y="0"/>
                </a:moveTo>
                <a:cubicBezTo>
                  <a:pt x="3983464" y="0"/>
                  <a:pt x="5132388" y="1148924"/>
                  <a:pt x="5132388" y="2566194"/>
                </a:cubicBezTo>
                <a:cubicBezTo>
                  <a:pt x="5132388" y="3983464"/>
                  <a:pt x="3983464" y="5132388"/>
                  <a:pt x="2566194" y="5132388"/>
                </a:cubicBezTo>
                <a:cubicBezTo>
                  <a:pt x="1148924" y="5132388"/>
                  <a:pt x="0" y="3983464"/>
                  <a:pt x="0" y="2566194"/>
                </a:cubicBezTo>
                <a:cubicBezTo>
                  <a:pt x="0" y="1148924"/>
                  <a:pt x="1148924" y="0"/>
                  <a:pt x="2566194" y="0"/>
                </a:cubicBezTo>
                <a:close/>
              </a:path>
            </a:pathLst>
          </a:custGeom>
          <a:effectLst>
            <a:outerShdw blurRad="50800" dist="38100" dir="2700000" algn="tl" rotWithShape="0">
              <a:prstClr val="black">
                <a:alpha val="28651"/>
              </a:prst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sp>
        <p:nvSpPr>
          <p:cNvPr id="17" name="Title 1">
            <a:extLst>
              <a:ext uri="{FF2B5EF4-FFF2-40B4-BE49-F238E27FC236}">
                <a16:creationId xmlns:a16="http://schemas.microsoft.com/office/drawing/2014/main" id="{0EDDE0B2-0A35-CBB8-4649-194CD444C23B}"/>
              </a:ext>
            </a:extLst>
          </p:cNvPr>
          <p:cNvSpPr txBox="1">
            <a:spLocks/>
          </p:cNvSpPr>
          <p:nvPr/>
        </p:nvSpPr>
        <p:spPr>
          <a:xfrm>
            <a:off x="1424808" y="36573"/>
            <a:ext cx="2596088" cy="394653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/>
              <a:t>Mayank </a:t>
            </a:r>
            <a:r>
              <a:rPr lang="en-US" sz="2400" dirty="0" err="1"/>
              <a:t>Chugh</a:t>
            </a:r>
            <a:endParaRPr lang="en-US" sz="2400" dirty="0"/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id="{DDBFB714-22D3-A7A0-B51C-BBCBFA60F424}"/>
              </a:ext>
            </a:extLst>
          </p:cNvPr>
          <p:cNvSpPr txBox="1">
            <a:spLocks/>
          </p:cNvSpPr>
          <p:nvPr/>
        </p:nvSpPr>
        <p:spPr>
          <a:xfrm>
            <a:off x="1429115" y="412899"/>
            <a:ext cx="2833275" cy="271822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5"/>
              </a:buClr>
              <a:buFont typeface="Avenir Next LT Pro" panose="020B0504020202020204" pitchFamily="34" charset="0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050" dirty="0"/>
              <a:t>Senior Technical Manager (Cloud + Application)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ACEFC4A6-B8D1-7FBE-7CE8-F8AE96C5E51E}"/>
              </a:ext>
            </a:extLst>
          </p:cNvPr>
          <p:cNvSpPr txBox="1">
            <a:spLocks/>
          </p:cNvSpPr>
          <p:nvPr/>
        </p:nvSpPr>
        <p:spPr>
          <a:xfrm>
            <a:off x="1424809" y="684721"/>
            <a:ext cx="2618692" cy="46327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050" dirty="0"/>
              <a:t>Email: </a:t>
            </a:r>
            <a:r>
              <a:rPr lang="en-US" sz="1050" dirty="0">
                <a:hlinkClick r:id="rId5"/>
              </a:rPr>
              <a:t>mayankchugh.jobathk@gmail.com</a:t>
            </a:r>
            <a:endParaRPr lang="en-US" sz="1050" dirty="0"/>
          </a:p>
          <a:p>
            <a:pPr marL="0" indent="0">
              <a:buNone/>
            </a:pPr>
            <a:r>
              <a:rPr lang="en-US" sz="1050" dirty="0"/>
              <a:t>Mobile: +852 84812040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41594F9-1614-9883-CC27-2203AC0744E7}"/>
              </a:ext>
            </a:extLst>
          </p:cNvPr>
          <p:cNvSpPr txBox="1"/>
          <p:nvPr/>
        </p:nvSpPr>
        <p:spPr>
          <a:xfrm>
            <a:off x="9580155" y="662538"/>
            <a:ext cx="2618691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HK" sz="1050" dirty="0"/>
              <a:t>LinkedIn:</a:t>
            </a:r>
            <a:r>
              <a:rPr lang="en-HK" sz="1050" u="sng" dirty="0"/>
              <a:t> </a:t>
            </a:r>
            <a:r>
              <a:rPr lang="en-HK" sz="1050" dirty="0">
                <a:hlinkClick r:id="rId6"/>
              </a:rPr>
              <a:t>www.linkedin.com/in/mchugh44</a:t>
            </a:r>
            <a:r>
              <a:rPr lang="en-HK" sz="1050" dirty="0"/>
              <a:t> </a:t>
            </a:r>
          </a:p>
          <a:p>
            <a:r>
              <a:rPr lang="en-HK" sz="1050" dirty="0"/>
              <a:t>Git: </a:t>
            </a:r>
            <a:r>
              <a:rPr lang="en-HK" sz="1050" u="sng" dirty="0">
                <a:hlinkClick r:id="rId7"/>
              </a:rPr>
              <a:t>https://github.com/mayankchugh1977</a:t>
            </a:r>
            <a:endParaRPr lang="en-HK" sz="1050" u="sng" dirty="0"/>
          </a:p>
        </p:txBody>
      </p:sp>
      <p:sp>
        <p:nvSpPr>
          <p:cNvPr id="24" name="Content Placeholder 13">
            <a:extLst>
              <a:ext uri="{FF2B5EF4-FFF2-40B4-BE49-F238E27FC236}">
                <a16:creationId xmlns:a16="http://schemas.microsoft.com/office/drawing/2014/main" id="{794030AC-E56D-783A-DA24-C00CEE8EAFED}"/>
              </a:ext>
            </a:extLst>
          </p:cNvPr>
          <p:cNvSpPr txBox="1">
            <a:spLocks/>
          </p:cNvSpPr>
          <p:nvPr/>
        </p:nvSpPr>
        <p:spPr>
          <a:xfrm>
            <a:off x="11301" y="1223797"/>
            <a:ext cx="6019800" cy="227214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glow rad="63500">
              <a:schemeClr val="tx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Summary</a:t>
            </a:r>
          </a:p>
        </p:txBody>
      </p:sp>
      <p:sp>
        <p:nvSpPr>
          <p:cNvPr id="25" name="Content Placeholder 13">
            <a:extLst>
              <a:ext uri="{FF2B5EF4-FFF2-40B4-BE49-F238E27FC236}">
                <a16:creationId xmlns:a16="http://schemas.microsoft.com/office/drawing/2014/main" id="{5E86A172-CC2C-521C-6BE6-A566CE1EB0B6}"/>
              </a:ext>
            </a:extLst>
          </p:cNvPr>
          <p:cNvSpPr txBox="1">
            <a:spLocks/>
          </p:cNvSpPr>
          <p:nvPr/>
        </p:nvSpPr>
        <p:spPr>
          <a:xfrm>
            <a:off x="0" y="3512318"/>
            <a:ext cx="6019800" cy="124811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spcBef>
                <a:spcPts val="0"/>
              </a:spcBef>
              <a:buNone/>
            </a:pPr>
            <a:r>
              <a:rPr lang="en-HK" sz="1050" b="1" dirty="0"/>
              <a:t>Cloud Services: </a:t>
            </a:r>
            <a:r>
              <a:rPr lang="en-HK" sz="1050" dirty="0"/>
              <a:t>AWS EC2, ELB, EBS, S3, VPC, SES, SNS, IAM, RDS, Cloud Watch, Cloud Front, AWS CLI, AWS IOT MQTT (pub/sub)</a:t>
            </a:r>
            <a:r>
              <a:rPr lang="en-US" sz="1050" dirty="0"/>
              <a:t>;</a:t>
            </a:r>
            <a:r>
              <a:rPr lang="en-HK" sz="1050" b="1" dirty="0"/>
              <a:t>DevOps:</a:t>
            </a:r>
            <a:r>
              <a:rPr lang="en-HK" sz="1050" dirty="0"/>
              <a:t> GIT, Jenkins pipeline, AWS CI/CD pipeline, dockers, Ansible, AWS ECS, EKS cluster, K8S, Terraform; </a:t>
            </a:r>
            <a:r>
              <a:rPr lang="en-HK" sz="1050" b="1" dirty="0"/>
              <a:t>Languages</a:t>
            </a:r>
            <a:r>
              <a:rPr lang="en-HK" sz="1050" dirty="0"/>
              <a:t>: Java / J2EE, EJB, Spring Boot, JavaScript, ReactJS, Struts 1.x MVC, PL/SQL, Python;</a:t>
            </a:r>
            <a:r>
              <a:rPr lang="en-US" sz="1050" dirty="0"/>
              <a:t> </a:t>
            </a:r>
            <a:r>
              <a:rPr lang="en-HK" sz="1050" b="1" dirty="0"/>
              <a:t>Databases</a:t>
            </a:r>
            <a:r>
              <a:rPr lang="en-HK" sz="1050" dirty="0"/>
              <a:t>: Oracle, </a:t>
            </a:r>
            <a:r>
              <a:rPr lang="en-HK" sz="1050" dirty="0" err="1"/>
              <a:t>MySql</a:t>
            </a:r>
            <a:r>
              <a:rPr lang="en-HK" sz="1050" dirty="0"/>
              <a:t>, Postgres; </a:t>
            </a:r>
            <a:r>
              <a:rPr lang="en-HK" sz="1050" b="1" dirty="0"/>
              <a:t>Reporting</a:t>
            </a:r>
            <a:r>
              <a:rPr lang="en-HK" sz="1050" dirty="0"/>
              <a:t>: iReport, Jasper Report;; </a:t>
            </a:r>
            <a:r>
              <a:rPr lang="en-HK" sz="1050" b="1" dirty="0"/>
              <a:t>Version Control: </a:t>
            </a:r>
            <a:r>
              <a:rPr lang="en-HK" sz="1050" dirty="0"/>
              <a:t>GIT, SVN, VSS; </a:t>
            </a:r>
            <a:r>
              <a:rPr lang="en-HK" sz="1050" b="1" dirty="0"/>
              <a:t>Web Services</a:t>
            </a:r>
            <a:r>
              <a:rPr lang="en-HK" sz="1050" dirty="0"/>
              <a:t>: Soap, Rest API Development, Swagger API; </a:t>
            </a:r>
            <a:r>
              <a:rPr lang="en-HK" sz="1050" b="1" dirty="0"/>
              <a:t>Management Tool</a:t>
            </a:r>
            <a:r>
              <a:rPr lang="en-HK" sz="1050" dirty="0"/>
              <a:t>: JIRA, Maximo, Confluence; Bugzilla, Mantis;</a:t>
            </a:r>
            <a:r>
              <a:rPr lang="en-US" sz="1050" dirty="0"/>
              <a:t> </a:t>
            </a:r>
            <a:r>
              <a:rPr lang="en-HK" sz="1050" b="1" dirty="0"/>
              <a:t>Machine Learning: </a:t>
            </a:r>
            <a:r>
              <a:rPr lang="en-HK" sz="1050" dirty="0"/>
              <a:t>Supervised Learning – Linear/Logistic Regression, Decision Tree, Random Forrest Tree; </a:t>
            </a:r>
            <a:r>
              <a:rPr lang="en-HK" sz="1050" b="1" dirty="0"/>
              <a:t>Operating Systems:</a:t>
            </a:r>
            <a:r>
              <a:rPr lang="en-HK" sz="1050" dirty="0"/>
              <a:t> Windows (XP, 10), </a:t>
            </a:r>
            <a:r>
              <a:rPr lang="en-HK" sz="1050" dirty="0" err="1"/>
              <a:t>Lunix</a:t>
            </a:r>
            <a:r>
              <a:rPr lang="en-HK" sz="1050" dirty="0"/>
              <a:t> and Ubuntu; </a:t>
            </a:r>
            <a:r>
              <a:rPr lang="en-HK" sz="1050" b="1" dirty="0"/>
              <a:t>Methodologies</a:t>
            </a:r>
            <a:r>
              <a:rPr lang="en-HK" sz="1050" dirty="0"/>
              <a:t>: Agile, Iterative, Waterfall Model </a:t>
            </a:r>
            <a:endParaRPr lang="en-US" sz="1050" dirty="0"/>
          </a:p>
        </p:txBody>
      </p:sp>
      <p:sp>
        <p:nvSpPr>
          <p:cNvPr id="26" name="Content Placeholder 13">
            <a:extLst>
              <a:ext uri="{FF2B5EF4-FFF2-40B4-BE49-F238E27FC236}">
                <a16:creationId xmlns:a16="http://schemas.microsoft.com/office/drawing/2014/main" id="{FFE59981-997F-EB06-DEB0-3FEC97FFFB29}"/>
              </a:ext>
            </a:extLst>
          </p:cNvPr>
          <p:cNvSpPr txBox="1">
            <a:spLocks/>
          </p:cNvSpPr>
          <p:nvPr/>
        </p:nvSpPr>
        <p:spPr>
          <a:xfrm>
            <a:off x="11301" y="2428166"/>
            <a:ext cx="6019800" cy="227214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glow rad="63500">
              <a:schemeClr val="tx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/>
              <a:t>Skills</a:t>
            </a:r>
            <a:endParaRPr lang="en-US" dirty="0"/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129E9F44-F349-77A4-CE81-B5BBFECF17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255261" y="20755"/>
            <a:ext cx="4916128" cy="675510"/>
          </a:xfrm>
          <a:prstGeom prst="rect">
            <a:avLst/>
          </a:prstGeom>
          <a:scene3d>
            <a:camera prst="orthographicFront"/>
            <a:lightRig rig="threePt" dir="t"/>
          </a:scene3d>
          <a:sp3d>
            <a:bevelT/>
            <a:bevelB/>
          </a:sp3d>
        </p:spPr>
      </p:pic>
      <p:sp>
        <p:nvSpPr>
          <p:cNvPr id="28" name="Content Placeholder 13">
            <a:extLst>
              <a:ext uri="{FF2B5EF4-FFF2-40B4-BE49-F238E27FC236}">
                <a16:creationId xmlns:a16="http://schemas.microsoft.com/office/drawing/2014/main" id="{57432FE2-6A71-6039-AF51-D1E1C0545104}"/>
              </a:ext>
            </a:extLst>
          </p:cNvPr>
          <p:cNvSpPr txBox="1">
            <a:spLocks/>
          </p:cNvSpPr>
          <p:nvPr/>
        </p:nvSpPr>
        <p:spPr>
          <a:xfrm>
            <a:off x="11301" y="4975886"/>
            <a:ext cx="6019800" cy="93465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endParaRPr lang="en-US" sz="1000" dirty="0"/>
          </a:p>
        </p:txBody>
      </p:sp>
      <p:sp>
        <p:nvSpPr>
          <p:cNvPr id="29" name="Content Placeholder 13">
            <a:extLst>
              <a:ext uri="{FF2B5EF4-FFF2-40B4-BE49-F238E27FC236}">
                <a16:creationId xmlns:a16="http://schemas.microsoft.com/office/drawing/2014/main" id="{D0AB6DDF-EA69-1FD6-A104-9623698F31D5}"/>
              </a:ext>
            </a:extLst>
          </p:cNvPr>
          <p:cNvSpPr txBox="1">
            <a:spLocks/>
          </p:cNvSpPr>
          <p:nvPr/>
        </p:nvSpPr>
        <p:spPr>
          <a:xfrm>
            <a:off x="11301" y="4723817"/>
            <a:ext cx="6019800" cy="227214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glow rad="63500">
              <a:schemeClr val="tx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/>
              <a:t>Education</a:t>
            </a:r>
            <a:endParaRPr lang="en-US" dirty="0"/>
          </a:p>
        </p:txBody>
      </p:sp>
      <p:pic>
        <p:nvPicPr>
          <p:cNvPr id="31" name="Picture 30" descr="Table&#10;&#10;Description automatically generated">
            <a:extLst>
              <a:ext uri="{FF2B5EF4-FFF2-40B4-BE49-F238E27FC236}">
                <a16:creationId xmlns:a16="http://schemas.microsoft.com/office/drawing/2014/main" id="{C38F77EE-C492-D163-CC67-8367312A1680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b="9810"/>
          <a:stretch/>
        </p:blipFill>
        <p:spPr>
          <a:xfrm>
            <a:off x="23084" y="5008639"/>
            <a:ext cx="6008499" cy="1803804"/>
          </a:xfrm>
          <a:prstGeom prst="rect">
            <a:avLst/>
          </a:prstGeom>
        </p:spPr>
      </p:pic>
      <p:sp>
        <p:nvSpPr>
          <p:cNvPr id="32" name="Content Placeholder 13">
            <a:extLst>
              <a:ext uri="{FF2B5EF4-FFF2-40B4-BE49-F238E27FC236}">
                <a16:creationId xmlns:a16="http://schemas.microsoft.com/office/drawing/2014/main" id="{09F9A262-89D2-2A81-68E5-BC4FD972C411}"/>
              </a:ext>
            </a:extLst>
          </p:cNvPr>
          <p:cNvSpPr txBox="1">
            <a:spLocks/>
          </p:cNvSpPr>
          <p:nvPr/>
        </p:nvSpPr>
        <p:spPr>
          <a:xfrm>
            <a:off x="6160899" y="1217996"/>
            <a:ext cx="6019800" cy="227214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glow rad="63500">
              <a:schemeClr val="tx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/>
              <a:t>Relevant Experience</a:t>
            </a:r>
            <a:endParaRPr lang="en-US" dirty="0"/>
          </a:p>
        </p:txBody>
      </p:sp>
      <p:sp>
        <p:nvSpPr>
          <p:cNvPr id="34" name="Content Placeholder 13">
            <a:extLst>
              <a:ext uri="{FF2B5EF4-FFF2-40B4-BE49-F238E27FC236}">
                <a16:creationId xmlns:a16="http://schemas.microsoft.com/office/drawing/2014/main" id="{9E78D7D8-2879-FFF1-F7CD-90C3BA904407}"/>
              </a:ext>
            </a:extLst>
          </p:cNvPr>
          <p:cNvSpPr txBox="1">
            <a:spLocks/>
          </p:cNvSpPr>
          <p:nvPr/>
        </p:nvSpPr>
        <p:spPr>
          <a:xfrm>
            <a:off x="6149116" y="1460416"/>
            <a:ext cx="6019800" cy="5397584"/>
          </a:xfrm>
          <a:prstGeom prst="rect">
            <a:avLst/>
          </a:prstGeom>
          <a:effectLst/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10000"/>
              </a:lnSpc>
              <a:spcBef>
                <a:spcPts val="0"/>
              </a:spcBef>
              <a:buNone/>
            </a:pPr>
            <a:r>
              <a:rPr lang="en-HK" sz="1050" dirty="0"/>
              <a:t>Client: </a:t>
            </a:r>
            <a:r>
              <a:rPr lang="en-HK" sz="1050" b="1" dirty="0"/>
              <a:t>CHANEL</a:t>
            </a:r>
          </a:p>
          <a:p>
            <a:pPr lvl="0" algn="just">
              <a:lnSpc>
                <a:spcPct val="110000"/>
              </a:lnSpc>
              <a:spcBef>
                <a:spcPts val="0"/>
              </a:spcBef>
            </a:pPr>
            <a:r>
              <a:rPr lang="en-HK" sz="1050" dirty="0"/>
              <a:t>Participated in Pre-sales activity for providing High availability, Fault tolerant and resilience application to the client. </a:t>
            </a:r>
          </a:p>
          <a:p>
            <a:pPr lvl="0" algn="just">
              <a:lnSpc>
                <a:spcPct val="110000"/>
              </a:lnSpc>
              <a:spcBef>
                <a:spcPts val="0"/>
              </a:spcBef>
            </a:pPr>
            <a:r>
              <a:rPr lang="en-HK" sz="1050" dirty="0"/>
              <a:t>Contributing as SME for application implementation and Azure cloud for accepted SLA, RPO and RTO.</a:t>
            </a:r>
          </a:p>
          <a:p>
            <a:pPr algn="just">
              <a:lnSpc>
                <a:spcPct val="110000"/>
              </a:lnSpc>
              <a:spcBef>
                <a:spcPts val="0"/>
              </a:spcBef>
            </a:pPr>
            <a:r>
              <a:rPr lang="en-HK" sz="1050" dirty="0"/>
              <a:t>Working closely with delivery head, fellow Architects and other members for delivering complete IT solutions. </a:t>
            </a:r>
          </a:p>
          <a:p>
            <a:pPr marL="0" indent="0" algn="just">
              <a:lnSpc>
                <a:spcPct val="110000"/>
              </a:lnSpc>
              <a:spcBef>
                <a:spcPts val="0"/>
              </a:spcBef>
              <a:buNone/>
            </a:pPr>
            <a:r>
              <a:rPr lang="en-HK" sz="1050" dirty="0"/>
              <a:t>Client: </a:t>
            </a:r>
            <a:r>
              <a:rPr lang="en-HK" sz="1050" b="1" dirty="0"/>
              <a:t>HSBC</a:t>
            </a:r>
          </a:p>
          <a:p>
            <a:pPr lvl="0" algn="just">
              <a:spcBef>
                <a:spcPts val="0"/>
              </a:spcBef>
            </a:pPr>
            <a:r>
              <a:rPr lang="en-HK" sz="1050" dirty="0"/>
              <a:t>Gathered project requirements for setting up application on Cloud through interactions, meetings, and walkthroughs with potential application users functional and non-functional requirements. </a:t>
            </a:r>
          </a:p>
          <a:p>
            <a:pPr lvl="0" algn="just">
              <a:spcBef>
                <a:spcPts val="0"/>
              </a:spcBef>
            </a:pPr>
            <a:r>
              <a:rPr lang="en-HK" sz="1050" dirty="0"/>
              <a:t>Server side API designing, Security Patterns designs decision and Providing AWS architecture for setting up AWS EKS cluster having Jenkins CI/CD pipeline.</a:t>
            </a:r>
          </a:p>
          <a:p>
            <a:pPr marL="0" indent="0" algn="just">
              <a:lnSpc>
                <a:spcPct val="110000"/>
              </a:lnSpc>
              <a:spcBef>
                <a:spcPts val="0"/>
              </a:spcBef>
              <a:buNone/>
            </a:pPr>
            <a:r>
              <a:rPr lang="en-HK" sz="1050" dirty="0"/>
              <a:t>Client: </a:t>
            </a:r>
            <a:r>
              <a:rPr lang="en-HK" sz="1050" b="1" dirty="0"/>
              <a:t>Cathay Pacific Cargo Terminal &amp; Asia Airfreight Terminal </a:t>
            </a:r>
          </a:p>
          <a:p>
            <a:pPr lvl="0" algn="just">
              <a:spcBef>
                <a:spcPts val="0"/>
              </a:spcBef>
            </a:pPr>
            <a:r>
              <a:rPr lang="en-HK" sz="1050" dirty="0"/>
              <a:t>Gathered project requirements (150+ of AAT and 35+ of CPSL) through interactions, meetings, and walkthroughs with potential application users and develop business requirements documents (BRD), functional requirements documents (FRD), and user mock-ups. Also, I created 55+ technical responses to Requests for Quotes (RFQs) for customers.</a:t>
            </a:r>
          </a:p>
          <a:p>
            <a:pPr lvl="0" algn="just">
              <a:spcBef>
                <a:spcPts val="0"/>
              </a:spcBef>
            </a:pPr>
            <a:r>
              <a:rPr lang="en-HK" sz="1050" dirty="0"/>
              <a:t>I Provided winning solutions as part of the pre-sales team, which included responding to RFPs and RFIs from existing and prospective clients. Recently, involved in a proposal for the migration of Monolithic to cloud study. Conducted a few POCs for the same Participated in both pre-sales and post-sales activities, including establishing statements of work, responsibility matrixes, and overseeing the technical realization of solutions by delivery teams.</a:t>
            </a:r>
          </a:p>
          <a:p>
            <a:pPr lvl="0" algn="just">
              <a:spcBef>
                <a:spcPts val="0"/>
              </a:spcBef>
            </a:pPr>
            <a:r>
              <a:rPr lang="en-HK" sz="1050" dirty="0"/>
              <a:t>Worked closely with executive sales teams to deliver quotes and full IT solutions in networking, computing, storage, and virtual cloud infrastructure. Also, Designed and developed projects: On-premise Storage move to AWS, OCR using AI Computer vision, AWS IOT using MQTT (pub/sub) for controlling Cold Box for warehouse cargo application.  </a:t>
            </a:r>
          </a:p>
          <a:p>
            <a:pPr lvl="0" algn="just">
              <a:spcBef>
                <a:spcPts val="0"/>
              </a:spcBef>
            </a:pPr>
            <a:r>
              <a:rPr lang="en-HK" sz="1050" dirty="0"/>
              <a:t>Monitor SLA and tested application performance to identify potential bottlenecks, develop solutions, and collaborate with developers on solution implementation for 5 Web, 3 Mobile applications.  Provided 2nd and 3rd level technical support and troubleshooting to internal and external clients. Team Size - 4 - on-site resources, 4 - offshore resources. </a:t>
            </a:r>
          </a:p>
          <a:p>
            <a:pPr lvl="0" algn="just">
              <a:spcBef>
                <a:spcPts val="0"/>
              </a:spcBef>
            </a:pPr>
            <a:r>
              <a:rPr lang="en-HK" sz="1050" dirty="0"/>
              <a:t>Successfully managed multimillion-dollar revenue accounts including focus on several Completed 15.5K days of works. I have managing releases during all phases of software development life cycle, from requirements analysis through system implementation for more than 2 enterprises projects. Worked closely with customers, internal staff and other stakeholders to determine planning, implementation and integration of system-oriented projects. System development of RESTful API for having interface with HKIA.</a:t>
            </a:r>
          </a:p>
        </p:txBody>
      </p:sp>
      <p:sp>
        <p:nvSpPr>
          <p:cNvPr id="36" name="Content Placeholder 13">
            <a:extLst>
              <a:ext uri="{FF2B5EF4-FFF2-40B4-BE49-F238E27FC236}">
                <a16:creationId xmlns:a16="http://schemas.microsoft.com/office/drawing/2014/main" id="{732EF027-BC1C-37CF-2DBC-9A2079473128}"/>
              </a:ext>
            </a:extLst>
          </p:cNvPr>
          <p:cNvSpPr txBox="1">
            <a:spLocks/>
          </p:cNvSpPr>
          <p:nvPr/>
        </p:nvSpPr>
        <p:spPr>
          <a:xfrm>
            <a:off x="11301" y="2674808"/>
            <a:ext cx="6031101" cy="6838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en-HK" sz="1050" dirty="0"/>
              <a:t>Project lifecycle management; Project manager supervision; Release management; Technical project planning; Project requirements analysis; Build technical teams; Technical documentation understanding; Solution Technical architecture (Application + Cloud); Security Designs/Patterns; Project scheduling and budgeting; Custom software development and database design; System migration/integration; Quality assurance</a:t>
            </a:r>
            <a:r>
              <a:rPr lang="en-HK" sz="1050" dirty="0">
                <a:effectLst/>
              </a:rPr>
              <a:t> </a:t>
            </a:r>
            <a:endParaRPr lang="en-US" sz="1050" dirty="0"/>
          </a:p>
        </p:txBody>
      </p:sp>
      <p:sp>
        <p:nvSpPr>
          <p:cNvPr id="37" name="Content Placeholder 13">
            <a:extLst>
              <a:ext uri="{FF2B5EF4-FFF2-40B4-BE49-F238E27FC236}">
                <a16:creationId xmlns:a16="http://schemas.microsoft.com/office/drawing/2014/main" id="{FD57F944-A566-422E-0E86-14518E6CBE09}"/>
              </a:ext>
            </a:extLst>
          </p:cNvPr>
          <p:cNvSpPr txBox="1">
            <a:spLocks/>
          </p:cNvSpPr>
          <p:nvPr/>
        </p:nvSpPr>
        <p:spPr>
          <a:xfrm flipV="1">
            <a:off x="0" y="3441784"/>
            <a:ext cx="6019800" cy="54158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59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434C5CF-5DA9-5B85-3350-9DF8F6351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0676"/>
            <a:ext cx="12191999" cy="546537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/>
              <a:t>Key Result Areas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3266B80-AEDF-7C86-8384-A8A16F266B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-4" y="848545"/>
            <a:ext cx="12192001" cy="2193373"/>
          </a:xfrm>
        </p:spPr>
        <p:txBody>
          <a:bodyPr>
            <a:noAutofit/>
          </a:bodyPr>
          <a:lstStyle/>
          <a:p>
            <a:r>
              <a:rPr lang="en-GB" sz="1100" spc="-10" dirty="0">
                <a:solidFill>
                  <a:srgbClr val="404040"/>
                </a:solidFill>
                <a:ea typeface="Calibri" panose="020F0502020204030204" pitchFamily="34" charset="0"/>
                <a:cs typeface="Calibri" panose="020F0502020204030204" pitchFamily="34" charset="0"/>
              </a:rPr>
              <a:t>A customer-centric leader with strong analytical, design and problem solving skills</a:t>
            </a:r>
            <a:endParaRPr lang="en-HK" sz="1100" dirty="0"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100" dirty="0"/>
              <a:t>Interacting with clients for business gathering, conducting system analysis to propose/</a:t>
            </a:r>
            <a:r>
              <a:rPr lang="en-US" sz="1100" dirty="0" err="1"/>
              <a:t>finalise</a:t>
            </a:r>
            <a:r>
              <a:rPr lang="en-US" sz="1100" dirty="0"/>
              <a:t> Infrastructure &amp; Application design specifications.</a:t>
            </a:r>
          </a:p>
          <a:p>
            <a:r>
              <a:rPr lang="en-US" sz="1100" dirty="0"/>
              <a:t>Further conduct mockup interview with teams to discuss functional &amp; Non-Functional requirement and Security aspects; also help in preparing high level design documents for the project; </a:t>
            </a:r>
          </a:p>
          <a:p>
            <a:r>
              <a:rPr lang="en-US" sz="1100" dirty="0"/>
              <a:t>I contribute teams as SME to the design, development, testing, troubleshooting and debugging during the process phases.</a:t>
            </a:r>
            <a:endParaRPr lang="en-HK" sz="1100" dirty="0"/>
          </a:p>
          <a:p>
            <a:r>
              <a:rPr lang="en-US" sz="1100" dirty="0"/>
              <a:t>Reviewing design documents, code &amp; approving results during for critical functionalities of the projects; identifying &amp; highlighting risks and issues in project followed by appropriate escalation; providing post-implementation, application maintenance and enhancement support to the client with regard to the product / software application</a:t>
            </a:r>
          </a:p>
          <a:p>
            <a:endParaRPr lang="en-US" sz="1100" dirty="0"/>
          </a:p>
        </p:txBody>
      </p:sp>
      <p:sp>
        <p:nvSpPr>
          <p:cNvPr id="2" name="Content Placeholder 13">
            <a:extLst>
              <a:ext uri="{FF2B5EF4-FFF2-40B4-BE49-F238E27FC236}">
                <a16:creationId xmlns:a16="http://schemas.microsoft.com/office/drawing/2014/main" id="{3A0FA96E-A47F-7E87-1A58-7691E736BB68}"/>
              </a:ext>
            </a:extLst>
          </p:cNvPr>
          <p:cNvSpPr txBox="1">
            <a:spLocks/>
          </p:cNvSpPr>
          <p:nvPr/>
        </p:nvSpPr>
        <p:spPr>
          <a:xfrm>
            <a:off x="-1" y="627741"/>
            <a:ext cx="12191998" cy="227214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glow rad="63500">
              <a:schemeClr val="tx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b="1" dirty="0">
                <a:solidFill>
                  <a:schemeClr val="bg1"/>
                </a:solidFill>
              </a:rPr>
              <a:t>Solution Architecture </a:t>
            </a:r>
            <a:endParaRPr lang="en-HK" sz="1200" dirty="0">
              <a:solidFill>
                <a:schemeClr val="bg1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1200" b="1" dirty="0">
              <a:solidFill>
                <a:schemeClr val="bg1"/>
              </a:solidFill>
            </a:endParaRPr>
          </a:p>
        </p:txBody>
      </p:sp>
      <p:sp>
        <p:nvSpPr>
          <p:cNvPr id="3" name="Content Placeholder 13">
            <a:extLst>
              <a:ext uri="{FF2B5EF4-FFF2-40B4-BE49-F238E27FC236}">
                <a16:creationId xmlns:a16="http://schemas.microsoft.com/office/drawing/2014/main" id="{72DFC538-847A-3B75-1B9B-E90B1C271ADC}"/>
              </a:ext>
            </a:extLst>
          </p:cNvPr>
          <p:cNvSpPr txBox="1">
            <a:spLocks/>
          </p:cNvSpPr>
          <p:nvPr/>
        </p:nvSpPr>
        <p:spPr>
          <a:xfrm>
            <a:off x="2" y="2370145"/>
            <a:ext cx="12191998" cy="227214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glow rad="63500">
              <a:schemeClr val="tx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</a:sp3d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Production Deployment &amp; Support </a:t>
            </a:r>
            <a:endParaRPr lang="en-HK" dirty="0"/>
          </a:p>
          <a:p>
            <a:endParaRPr lang="en-US" dirty="0"/>
          </a:p>
        </p:txBody>
      </p:sp>
      <p:sp>
        <p:nvSpPr>
          <p:cNvPr id="4" name="Content Placeholder 6">
            <a:extLst>
              <a:ext uri="{FF2B5EF4-FFF2-40B4-BE49-F238E27FC236}">
                <a16:creationId xmlns:a16="http://schemas.microsoft.com/office/drawing/2014/main" id="{DFC28732-1181-D574-E495-F361EB0D1B25}"/>
              </a:ext>
            </a:extLst>
          </p:cNvPr>
          <p:cNvSpPr txBox="1">
            <a:spLocks/>
          </p:cNvSpPr>
          <p:nvPr/>
        </p:nvSpPr>
        <p:spPr>
          <a:xfrm>
            <a:off x="1" y="2619080"/>
            <a:ext cx="12191999" cy="248787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spc="-10">
                <a:solidFill>
                  <a:srgbClr val="404040"/>
                </a:solidFill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Managing product release and working in close coordination with Development, QA, BE (Business Experts) to plan post  deployment support</a:t>
            </a:r>
            <a:endParaRPr lang="en-HK" dirty="0"/>
          </a:p>
          <a:p>
            <a:r>
              <a:rPr lang="en-US" dirty="0"/>
              <a:t>Providing post deployment support till successful release; rendering deployment support statistics for reporting bugs, issues &amp; possible precautions; driving project change orders, rollback and error logs for change analysis</a:t>
            </a:r>
            <a:endParaRPr lang="en-HK" dirty="0"/>
          </a:p>
          <a:p>
            <a:r>
              <a:rPr lang="en-US" dirty="0"/>
              <a:t>Ensuring continual improvement to ensure excellence in delivery through metrics-based measurement process &amp; define quality management principles,  &amp; processes</a:t>
            </a:r>
            <a:endParaRPr lang="en-HK" dirty="0"/>
          </a:p>
          <a:p>
            <a:r>
              <a:rPr lang="en-US" dirty="0"/>
              <a:t>Holding review meetings to monitor progress of the project as per schedule / budgets and ensuring timely completion and delivery of the project to the client</a:t>
            </a:r>
            <a:endParaRPr lang="en-HK" dirty="0"/>
          </a:p>
          <a:p>
            <a:r>
              <a:rPr lang="en-US" dirty="0"/>
              <a:t>Nurturing and deepening strong rapport with key stakeholders/partners/vendors for successfully establishing sound business relationships </a:t>
            </a:r>
            <a:endParaRPr lang="en-HK" dirty="0"/>
          </a:p>
          <a:p>
            <a:r>
              <a:rPr lang="en-US" dirty="0"/>
              <a:t>Developing project baselines; monitoring &amp; controlling projects with respect to cost, resource deployment, time over-runs and quality compliance to ensure satisfactory execution/delivery of the same </a:t>
            </a:r>
          </a:p>
        </p:txBody>
      </p:sp>
      <p:sp>
        <p:nvSpPr>
          <p:cNvPr id="5" name="Content Placeholder 6">
            <a:extLst>
              <a:ext uri="{FF2B5EF4-FFF2-40B4-BE49-F238E27FC236}">
                <a16:creationId xmlns:a16="http://schemas.microsoft.com/office/drawing/2014/main" id="{B1EB490B-AD5E-9FA5-419A-38574622793E}"/>
              </a:ext>
            </a:extLst>
          </p:cNvPr>
          <p:cNvSpPr txBox="1">
            <a:spLocks/>
          </p:cNvSpPr>
          <p:nvPr/>
        </p:nvSpPr>
        <p:spPr>
          <a:xfrm>
            <a:off x="1" y="4629486"/>
            <a:ext cx="12192000" cy="21887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100" spc="-10">
                <a:solidFill>
                  <a:srgbClr val="404040"/>
                </a:solidFill>
                <a:ea typeface="Calibri" panose="020F0502020204030204" pitchFamily="34" charset="0"/>
                <a:cs typeface="Calibri" panose="020F0502020204030204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Manage projects including planning and execution; implementing project plans within preset budgets and deadlines; performed on-site and offsite tasks within a project scoping document, including the design, specification, and integration of software products within various customer environments.</a:t>
            </a:r>
            <a:endParaRPr lang="en-HK" dirty="0"/>
          </a:p>
          <a:p>
            <a:r>
              <a:rPr lang="en-US" dirty="0"/>
              <a:t>Monitoring project progress and outstanding issues; ensuring the quality and timeliness of the deliverables; reporting on the project’s progress</a:t>
            </a:r>
            <a:endParaRPr lang="en-HK" dirty="0"/>
          </a:p>
          <a:p>
            <a:r>
              <a:rPr lang="en-US" dirty="0"/>
              <a:t>Interacting with stakeholders to </a:t>
            </a:r>
            <a:r>
              <a:rPr lang="en-US" dirty="0" err="1"/>
              <a:t>analyse</a:t>
            </a:r>
            <a:r>
              <a:rPr lang="en-US" dirty="0"/>
              <a:t> and evaluate system program needs</a:t>
            </a:r>
            <a:endParaRPr lang="en-HK" dirty="0"/>
          </a:p>
          <a:p>
            <a:r>
              <a:rPr lang="en-US" dirty="0"/>
              <a:t>Understanding the customer’s needs and expectations and managing resources to achieve customer satisfaction, ensuring zero defect project deliverables</a:t>
            </a:r>
            <a:endParaRPr lang="en-HK" dirty="0"/>
          </a:p>
          <a:p>
            <a:r>
              <a:rPr lang="en-US" dirty="0"/>
              <a:t>Conducting quality &amp; security audits and preparing various project teams for external audits/certifications; interacted with pre-sales &amp; sales teams in ensuring that new Request for Proposals (RFP) was properly planned for execution</a:t>
            </a:r>
            <a:endParaRPr lang="en-HK" dirty="0"/>
          </a:p>
          <a:p>
            <a:r>
              <a:rPr lang="en-US" dirty="0"/>
              <a:t>Working closely with third-party vendors &amp; contractors to manage &amp; coordinate projects with the business units and other IT departments, where necessary</a:t>
            </a:r>
            <a:endParaRPr lang="en-HK" dirty="0"/>
          </a:p>
          <a:p>
            <a:r>
              <a:rPr lang="en-US" dirty="0"/>
              <a:t>Provided overall leadership to the entire project team including managing deliverables of other functional team leaders</a:t>
            </a:r>
            <a:endParaRPr lang="en-HK" dirty="0"/>
          </a:p>
        </p:txBody>
      </p:sp>
      <p:sp>
        <p:nvSpPr>
          <p:cNvPr id="6" name="Content Placeholder 13">
            <a:extLst>
              <a:ext uri="{FF2B5EF4-FFF2-40B4-BE49-F238E27FC236}">
                <a16:creationId xmlns:a16="http://schemas.microsoft.com/office/drawing/2014/main" id="{14E5338B-1578-50A8-254F-60235AD4C51D}"/>
              </a:ext>
            </a:extLst>
          </p:cNvPr>
          <p:cNvSpPr txBox="1">
            <a:spLocks/>
          </p:cNvSpPr>
          <p:nvPr/>
        </p:nvSpPr>
        <p:spPr>
          <a:xfrm>
            <a:off x="2" y="4389972"/>
            <a:ext cx="12191998" cy="227214"/>
          </a:xfrm>
          <a:prstGeom prst="rect">
            <a:avLst/>
          </a:prstGeom>
          <a:solidFill>
            <a:schemeClr val="accent6">
              <a:lumMod val="50000"/>
            </a:schemeClr>
          </a:solidFill>
          <a:effectLst>
            <a:glow rad="63500">
              <a:schemeClr val="tx1">
                <a:alpha val="40000"/>
              </a:schemeClr>
            </a:glow>
          </a:effectLst>
          <a:scene3d>
            <a:camera prst="orthographicFront"/>
            <a:lightRig rig="threePt" dir="t"/>
          </a:scene3d>
          <a:sp3d>
            <a:bevelT/>
            <a:bevelB/>
          </a:sp3d>
        </p:spPr>
        <p:txBody>
          <a:bodyPr vert="horz" lIns="91440" tIns="45720" rIns="91440" bIns="45720" rtlCol="0">
            <a:noAutofit/>
          </a:bodyPr>
          <a:lstStyle>
            <a:defPPr>
              <a:defRPr lang="en-US"/>
            </a:defPPr>
            <a:lvl1pPr indent="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b="1">
                <a:solidFill>
                  <a:schemeClr val="bg1"/>
                </a:solidFill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dirty="0"/>
              <a:t>Project Execution</a:t>
            </a:r>
            <a:endParaRPr lang="en-HK" dirty="0"/>
          </a:p>
        </p:txBody>
      </p:sp>
    </p:spTree>
    <p:extLst>
      <p:ext uri="{BB962C8B-B14F-4D97-AF65-F5344CB8AC3E}">
        <p14:creationId xmlns:p14="http://schemas.microsoft.com/office/powerpoint/2010/main" val="8919544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1"/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AF1CC95D-6C1E-7426-F492-820188395530}"/>
              </a:ext>
            </a:extLst>
          </p:cNvPr>
          <p:cNvSpPr txBox="1"/>
          <p:nvPr/>
        </p:nvSpPr>
        <p:spPr>
          <a:xfrm>
            <a:off x="-1" y="431625"/>
            <a:ext cx="12192000" cy="64263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indent="-342900">
              <a:lnSpc>
                <a:spcPct val="115000"/>
              </a:lnSpc>
              <a:buFont typeface="Wingdings" pitchFamily="2" charset="2"/>
              <a:buChar char=""/>
            </a:pPr>
            <a:r>
              <a:rPr lang="en-US" sz="1050" b="1" i="1" spc="10" dirty="0">
                <a:solidFill>
                  <a:srgbClr val="333B56"/>
                </a:solidFill>
                <a:ea typeface="PMingLiU" panose="02020500000000000000" pitchFamily="18" charset="-120"/>
                <a:cs typeface="Times New Roman" panose="02020603050405020304" pitchFamily="18" charset="0"/>
              </a:rPr>
              <a:t>Storage S3, CLI</a:t>
            </a:r>
            <a:r>
              <a:rPr lang="en-US" sz="1050" b="1" i="1" dirty="0">
                <a:solidFill>
                  <a:srgbClr val="365F91"/>
                </a:solidFill>
                <a:ea typeface="PMingLiU" panose="02020500000000000000" pitchFamily="18" charset="-120"/>
                <a:cs typeface="Times New Roman" panose="02020603050405020304" pitchFamily="18" charset="0"/>
              </a:rPr>
              <a:t> - </a:t>
            </a:r>
            <a:r>
              <a:rPr lang="en-US" sz="1050" spc="35" dirty="0">
                <a:solidFill>
                  <a:srgbClr val="333B56"/>
                </a:solidFill>
                <a:ea typeface="Times New Roman" panose="02020603050405020304" pitchFamily="18" charset="0"/>
              </a:rPr>
              <a:t>Cloud Computing on AWS</a:t>
            </a:r>
            <a:endParaRPr lang="en-HK" sz="1050" dirty="0">
              <a:ea typeface="Times New Roman" panose="02020603050405020304" pitchFamily="18" charset="0"/>
            </a:endParaRPr>
          </a:p>
          <a:p>
            <a:r>
              <a:rPr lang="en-US" sz="1050" b="1" spc="35" dirty="0">
                <a:solidFill>
                  <a:srgbClr val="333B56"/>
                </a:solidFill>
                <a:ea typeface="Times New Roman" panose="02020603050405020304" pitchFamily="18" charset="0"/>
              </a:rPr>
              <a:t>On Premises File Storage to AWS S3</a:t>
            </a:r>
            <a:r>
              <a:rPr lang="en-US" sz="1050" spc="35" dirty="0">
                <a:solidFill>
                  <a:srgbClr val="333B56"/>
                </a:solidFill>
                <a:ea typeface="Times New Roman" panose="02020603050405020304" pitchFamily="18" charset="0"/>
              </a:rPr>
              <a:t> </a:t>
            </a:r>
            <a:endParaRPr lang="en-HK" sz="1050" dirty="0">
              <a:ea typeface="Times New Roman" panose="02020603050405020304" pitchFamily="18" charset="0"/>
            </a:endParaRPr>
          </a:p>
          <a:p>
            <a:r>
              <a:rPr lang="en-US" sz="1050" spc="35" dirty="0">
                <a:solidFill>
                  <a:srgbClr val="333B56"/>
                </a:solidFill>
                <a:ea typeface="Times New Roman" panose="02020603050405020304" pitchFamily="18" charset="0"/>
              </a:rPr>
              <a:t>This design document provides the details of file upload Migration from WOS files storage to AWS S3 bucket logic. In-addition, This enhancement provides the capability to upload the image/document/video and store the files in AWS S3 Bucket instead of local drive.</a:t>
            </a:r>
            <a:endParaRPr lang="en-HK" sz="1050" dirty="0">
              <a:ea typeface="Times New Roman" panose="02020603050405020304" pitchFamily="18" charset="0"/>
            </a:endParaRPr>
          </a:p>
          <a:p>
            <a:r>
              <a:rPr lang="en-US" sz="1050" b="1" spc="35" dirty="0">
                <a:solidFill>
                  <a:srgbClr val="333B56"/>
                </a:solidFill>
                <a:ea typeface="Times New Roman" panose="02020603050405020304" pitchFamily="18" charset="0"/>
              </a:rPr>
              <a:t>Skills and Tools</a:t>
            </a:r>
            <a:r>
              <a:rPr lang="en-HK" sz="1050" b="1" dirty="0">
                <a:ea typeface="Times New Roman" panose="02020603050405020304" pitchFamily="18" charset="0"/>
              </a:rPr>
              <a:t> - </a:t>
            </a:r>
            <a:r>
              <a:rPr lang="en-US" sz="1050" spc="35" dirty="0">
                <a:solidFill>
                  <a:srgbClr val="333B56"/>
                </a:solidFill>
                <a:ea typeface="Times New Roman" panose="02020603050405020304" pitchFamily="18" charset="0"/>
              </a:rPr>
              <a:t>S3, AWS SDK (Java), </a:t>
            </a:r>
            <a:r>
              <a:rPr lang="en-US" sz="1050" spc="35" dirty="0" err="1">
                <a:solidFill>
                  <a:srgbClr val="333B56"/>
                </a:solidFill>
                <a:ea typeface="Times New Roman" panose="02020603050405020304" pitchFamily="18" charset="0"/>
              </a:rPr>
              <a:t>awscli</a:t>
            </a:r>
            <a:endParaRPr lang="en-US" sz="1050" spc="35" dirty="0">
              <a:solidFill>
                <a:srgbClr val="333B56"/>
              </a:solidFill>
              <a:ea typeface="Times New Roman" panose="02020603050405020304" pitchFamily="18" charset="0"/>
            </a:endParaRPr>
          </a:p>
          <a:p>
            <a:endParaRPr lang="en-US" sz="1050" b="1" i="1" spc="10" dirty="0">
              <a:solidFill>
                <a:srgbClr val="333B56"/>
              </a:solidFill>
              <a:effectLst/>
              <a:ea typeface="PMingLiU" panose="02020500000000000000" pitchFamily="18" charset="-120"/>
              <a:cs typeface="Times New Roman" panose="02020603050405020304" pitchFamily="18" charset="0"/>
            </a:endParaRPr>
          </a:p>
          <a:p>
            <a:pPr lvl="0" indent="-342900">
              <a:lnSpc>
                <a:spcPct val="115000"/>
              </a:lnSpc>
              <a:buFont typeface="Wingdings" pitchFamily="2" charset="2"/>
              <a:buChar char=""/>
            </a:pPr>
            <a:r>
              <a:rPr lang="en-US" sz="1050" b="1" i="1" spc="10" dirty="0">
                <a:solidFill>
                  <a:srgbClr val="333B56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CloudFormation | AWS CLI - </a:t>
            </a:r>
            <a:r>
              <a:rPr lang="en-HK" sz="1050" b="1" i="1" dirty="0">
                <a:solidFill>
                  <a:srgbClr val="365F91"/>
                </a:solidFill>
                <a:ea typeface="PMingLiU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DevOps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Create web server instance in an AZ, Create Target Group, Create Load balancer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b="1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Skills and Tools</a:t>
            </a:r>
            <a:r>
              <a:rPr lang="en-HK" sz="1050" b="1" dirty="0">
                <a:ea typeface="Times New Roman" panose="02020603050405020304" pitchFamily="18" charset="0"/>
              </a:rPr>
              <a:t> -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Cloud Formation Template, AWS CLI</a:t>
            </a:r>
            <a:r>
              <a:rPr lang="en-US" sz="1050" b="1" dirty="0">
                <a:solidFill>
                  <a:srgbClr val="404040"/>
                </a:solidFill>
                <a:effectLst/>
                <a:ea typeface="Calibri" panose="020F0502020204030204" pitchFamily="34" charset="0"/>
                <a:cs typeface="Tahoma" panose="020B0604030504040204" pitchFamily="34" charset="0"/>
              </a:rPr>
              <a:t> </a:t>
            </a:r>
          </a:p>
          <a:p>
            <a:endParaRPr lang="en-HK" sz="105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-342900">
              <a:lnSpc>
                <a:spcPct val="115000"/>
              </a:lnSpc>
              <a:buFont typeface="Wingdings" pitchFamily="2" charset="2"/>
              <a:buChar char=""/>
            </a:pPr>
            <a:r>
              <a:rPr lang="en-US" sz="1050" b="1" i="1" spc="10" dirty="0">
                <a:solidFill>
                  <a:srgbClr val="333B56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Moving &amp; Deploying a Web App to AWS </a:t>
            </a:r>
            <a:r>
              <a:rPr lang="en-US" sz="1050" b="1" i="1" spc="10" dirty="0" err="1">
                <a:solidFill>
                  <a:srgbClr val="333B56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Fargate</a:t>
            </a:r>
            <a:r>
              <a:rPr lang="en-US" sz="1050" b="1" i="1" spc="10" dirty="0">
                <a:solidFill>
                  <a:srgbClr val="333B56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 -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- Containers &amp; Microservices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In the last decades, small and large enterprises have invested heavily in developing bespoke applications. Since these applications have been built and enhanced over a period of time, they are complex and any form of re-engineering to convert it to smaller, modular and independently hosted services is difficult. Managed Container Services from cloud providers allows predictable and reproducible packaging of such apps. This project moved &amp; deployed a classical web app to AWS ECS containers.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b="1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Skills and Tools</a:t>
            </a:r>
            <a:r>
              <a:rPr lang="en-HK" sz="1050" b="1" dirty="0">
                <a:ea typeface="Times New Roman" panose="02020603050405020304" pitchFamily="18" charset="0"/>
              </a:rPr>
              <a:t> -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Docker, ECS, Load Balancer, Apache Tomcat</a:t>
            </a:r>
            <a:r>
              <a:rPr lang="en-US" sz="1050" b="1" dirty="0">
                <a:solidFill>
                  <a:srgbClr val="404040"/>
                </a:solidFill>
                <a:effectLst/>
                <a:ea typeface="Calibri" panose="020F0502020204030204" pitchFamily="34" charset="0"/>
                <a:cs typeface="Tahoma" panose="020B0604030504040204" pitchFamily="34" charset="0"/>
              </a:rPr>
              <a:t> </a:t>
            </a:r>
          </a:p>
          <a:p>
            <a:endParaRPr lang="en-HK" sz="1050" dirty="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0" indent="-342900">
              <a:lnSpc>
                <a:spcPct val="115000"/>
              </a:lnSpc>
              <a:buFont typeface="Wingdings" pitchFamily="2" charset="2"/>
              <a:buChar char=""/>
            </a:pPr>
            <a:r>
              <a:rPr lang="en-US" sz="1050" b="1" i="1" spc="10" dirty="0">
                <a:solidFill>
                  <a:srgbClr val="333B56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Building an Automated Business Process using Managed Services on a Public Cloud -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Managed Services on AWS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In the connected world, it is imperative that the organizations be interlinked with the customers and vendors. This process has been very sluggish, manual, batch-based and prone to failures. Such Integration design has lead to impaired decision making and delays in the detection of fraudulent actions. This project created an automated, event-based real-time process using managed cloud services that do not have these limitations. Services &amp; Concepts - VPC, IAM, EC2, Athena, SQL, Programming etc.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b="1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Skills and Tools</a:t>
            </a:r>
            <a:r>
              <a:rPr lang="en-HK" sz="1050" b="1" dirty="0">
                <a:ea typeface="Times New Roman" panose="02020603050405020304" pitchFamily="18" charset="0"/>
              </a:rPr>
              <a:t> -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Athena, Dynamo DB, S3, SNS</a:t>
            </a:r>
          </a:p>
          <a:p>
            <a:endParaRPr lang="en-HK" sz="1050" dirty="0">
              <a:effectLst/>
              <a:ea typeface="Times New Roman" panose="02020603050405020304" pitchFamily="18" charset="0"/>
            </a:endParaRPr>
          </a:p>
          <a:p>
            <a:pPr lvl="0" indent="-342900">
              <a:lnSpc>
                <a:spcPct val="115000"/>
              </a:lnSpc>
              <a:buFont typeface="Wingdings" pitchFamily="2" charset="2"/>
              <a:buChar char=""/>
            </a:pPr>
            <a:r>
              <a:rPr lang="en-US" sz="1050" b="1" i="1" spc="10" dirty="0">
                <a:solidFill>
                  <a:srgbClr val="333B56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Cassandra Setup | Master-less arch concepts -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Big Data Management &amp; Analytics on Cloud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Install multi-node Cassandra cluster, induce failure, create a key space / table and access from the client.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b="1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Skills and Tools</a:t>
            </a:r>
            <a:r>
              <a:rPr lang="en-HK" sz="1050" b="1" dirty="0">
                <a:ea typeface="Times New Roman" panose="02020603050405020304" pitchFamily="18" charset="0"/>
              </a:rPr>
              <a:t> -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Cassandra, Bigdata</a:t>
            </a:r>
          </a:p>
          <a:p>
            <a:endParaRPr lang="en-HK" sz="1050" dirty="0">
              <a:effectLst/>
              <a:ea typeface="Times New Roman" panose="02020603050405020304" pitchFamily="18" charset="0"/>
            </a:endParaRPr>
          </a:p>
          <a:p>
            <a:pPr lvl="0" indent="-342900">
              <a:lnSpc>
                <a:spcPct val="115000"/>
              </a:lnSpc>
              <a:buFont typeface="Wingdings" pitchFamily="2" charset="2"/>
              <a:buChar char=""/>
            </a:pPr>
            <a:r>
              <a:rPr lang="en-US" sz="1050" b="1" i="1" spc="10" dirty="0">
                <a:solidFill>
                  <a:srgbClr val="333B56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Cloud based file share and sync solution</a:t>
            </a:r>
            <a:r>
              <a:rPr lang="en-US" sz="1050" b="1" i="1" dirty="0">
                <a:solidFill>
                  <a:srgbClr val="365F91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 -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Cloud Computing on AWS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Implemented a cloud-based scalable and secure file share and sync solution using AWS services. The solution can be easily scaled up to run in your data center or on a public cloud, with its servers, storage etc. completely managed and controlled by your IT team in accordance with a company’s governance and security requirements.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b="1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Skills and Tools</a:t>
            </a:r>
            <a:r>
              <a:rPr lang="en-HK" sz="1050" b="1" dirty="0">
                <a:ea typeface="Times New Roman" panose="02020603050405020304" pitchFamily="18" charset="0"/>
              </a:rPr>
              <a:t> -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EC2, S3, RDS, ELB</a:t>
            </a:r>
          </a:p>
          <a:p>
            <a:endParaRPr lang="en-HK" sz="1050" b="1" i="1" dirty="0">
              <a:solidFill>
                <a:srgbClr val="365F91"/>
              </a:solidFill>
              <a:effectLst/>
              <a:ea typeface="PMingLiU" panose="02020500000000000000" pitchFamily="18" charset="-120"/>
              <a:cs typeface="Times New Roman" panose="02020603050405020304" pitchFamily="18" charset="0"/>
            </a:endParaRPr>
          </a:p>
          <a:p>
            <a:pPr lvl="0" indent="-342900">
              <a:lnSpc>
                <a:spcPct val="115000"/>
              </a:lnSpc>
              <a:buFont typeface="Wingdings" pitchFamily="2" charset="2"/>
              <a:buChar char=""/>
            </a:pPr>
            <a:r>
              <a:rPr lang="en-US" sz="1050" b="1" i="1" spc="10" dirty="0">
                <a:solidFill>
                  <a:srgbClr val="333B56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Storage | Volumes, S3, CLI</a:t>
            </a:r>
            <a:r>
              <a:rPr lang="en-US" sz="1050" b="1" i="1" dirty="0">
                <a:solidFill>
                  <a:srgbClr val="365F91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 -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Cloud Computing on AWS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Add volumes to EC2 instance, migrate data from one volume to the other, write a CLI to upload documents to S3 from local machine.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b="1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Skills and Tools</a:t>
            </a:r>
            <a:r>
              <a:rPr lang="en-HK" sz="1050" b="1" dirty="0">
                <a:ea typeface="Times New Roman" panose="02020603050405020304" pitchFamily="18" charset="0"/>
              </a:rPr>
              <a:t> -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EC2, Volumes, S3</a:t>
            </a:r>
          </a:p>
          <a:p>
            <a:endParaRPr lang="en-HK" sz="1050" dirty="0">
              <a:effectLst/>
              <a:ea typeface="Times New Roman" panose="02020603050405020304" pitchFamily="18" charset="0"/>
            </a:endParaRPr>
          </a:p>
          <a:p>
            <a:pPr lvl="0" indent="-342900">
              <a:lnSpc>
                <a:spcPct val="115000"/>
              </a:lnSpc>
              <a:buFont typeface="Wingdings" pitchFamily="2" charset="2"/>
              <a:buChar char=""/>
            </a:pPr>
            <a:r>
              <a:rPr lang="en-US" sz="1050" b="1" i="1" spc="10" dirty="0">
                <a:solidFill>
                  <a:srgbClr val="333B56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EC2 | Multi AZ Deployment | Load Balancing</a:t>
            </a:r>
            <a:r>
              <a:rPr lang="en-US" sz="1050" b="1" i="1" dirty="0">
                <a:solidFill>
                  <a:srgbClr val="365F91"/>
                </a:solidFill>
                <a:effectLst/>
                <a:ea typeface="PMingLiU" panose="02020500000000000000" pitchFamily="18" charset="-120"/>
                <a:cs typeface="Times New Roman" panose="02020603050405020304" pitchFamily="18" charset="0"/>
              </a:rPr>
              <a:t> </a:t>
            </a:r>
            <a:r>
              <a:rPr lang="en-US" sz="1050" b="1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- 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Cloud Computing on AWS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Deploy multiple EC2 instances in different AZs and experiment with load balancing, target groups and understand the impact of instance failure</a:t>
            </a:r>
            <a:endParaRPr lang="en-HK" sz="1050" dirty="0">
              <a:effectLst/>
              <a:ea typeface="Times New Roman" panose="02020603050405020304" pitchFamily="18" charset="0"/>
            </a:endParaRPr>
          </a:p>
          <a:p>
            <a:r>
              <a:rPr lang="en-US" sz="1050" b="1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Skills and Tools</a:t>
            </a:r>
            <a:r>
              <a:rPr lang="en-HK" sz="1050" b="1" dirty="0">
                <a:ea typeface="Times New Roman" panose="02020603050405020304" pitchFamily="18" charset="0"/>
              </a:rPr>
              <a:t> - </a:t>
            </a:r>
            <a:r>
              <a:rPr lang="en-US" sz="1050" spc="35" dirty="0">
                <a:solidFill>
                  <a:srgbClr val="333B56"/>
                </a:solidFill>
                <a:effectLst/>
                <a:ea typeface="Times New Roman" panose="02020603050405020304" pitchFamily="18" charset="0"/>
              </a:rPr>
              <a:t>Amazon EC2, Load Balancer</a:t>
            </a:r>
            <a:endParaRPr lang="en-HK" sz="1050" dirty="0">
              <a:effectLst/>
              <a:ea typeface="Times New Roman" panose="02020603050405020304" pitchFamily="18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279039EF-4887-C6E9-CCEF-291849355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1" y="92598"/>
            <a:ext cx="12191999" cy="4316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Cloud Projects &amp; POCs</a:t>
            </a:r>
          </a:p>
        </p:txBody>
      </p:sp>
    </p:spTree>
    <p:extLst>
      <p:ext uri="{BB962C8B-B14F-4D97-AF65-F5344CB8AC3E}">
        <p14:creationId xmlns:p14="http://schemas.microsoft.com/office/powerpoint/2010/main" val="7683199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Timeline&#10;&#10;Description automatically generated">
            <a:extLst>
              <a:ext uri="{FF2B5EF4-FFF2-40B4-BE49-F238E27FC236}">
                <a16:creationId xmlns:a16="http://schemas.microsoft.com/office/drawing/2014/main" id="{CF93F3D1-27E5-E401-AEAF-83C545813DF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0" y="543982"/>
            <a:ext cx="4043159" cy="2484226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pic>
        <p:nvPicPr>
          <p:cNvPr id="11" name="Picture 10" descr="Diagram&#10;&#10;Description automatically generated">
            <a:extLst>
              <a:ext uri="{FF2B5EF4-FFF2-40B4-BE49-F238E27FC236}">
                <a16:creationId xmlns:a16="http://schemas.microsoft.com/office/drawing/2014/main" id="{6EAE3B70-8DF7-AE5A-11FF-FB24D6869D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9545" y="543982"/>
            <a:ext cx="4571317" cy="6314018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pic>
        <p:nvPicPr>
          <p:cNvPr id="12" name="Picture 11" descr="Diagram&#10;&#10;Description automatically generated">
            <a:extLst>
              <a:ext uri="{FF2B5EF4-FFF2-40B4-BE49-F238E27FC236}">
                <a16:creationId xmlns:a16="http://schemas.microsoft.com/office/drawing/2014/main" id="{89DBF00C-95F5-8998-5A68-C5550705EB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386" y="3121534"/>
            <a:ext cx="3976773" cy="3736466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pic>
        <p:nvPicPr>
          <p:cNvPr id="14" name="Picture 13" descr="Graphical user interface, diagram, application&#10;&#10;Description automatically generated">
            <a:extLst>
              <a:ext uri="{FF2B5EF4-FFF2-40B4-BE49-F238E27FC236}">
                <a16:creationId xmlns:a16="http://schemas.microsoft.com/office/drawing/2014/main" id="{3B890594-306F-47E4-9F80-770136C14E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80862" y="543982"/>
            <a:ext cx="3511138" cy="6314018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06DDCC15-7ACB-CF69-1DE0-FF0F8A5D48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" y="46292"/>
            <a:ext cx="12191999" cy="4316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Architecture Designs</a:t>
            </a:r>
          </a:p>
        </p:txBody>
      </p:sp>
    </p:spTree>
    <p:extLst>
      <p:ext uri="{BB962C8B-B14F-4D97-AF65-F5344CB8AC3E}">
        <p14:creationId xmlns:p14="http://schemas.microsoft.com/office/powerpoint/2010/main" val="377641541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6C85D5DB-6677-092A-3990-E83B3183BC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5170081"/>
              </p:ext>
            </p:extLst>
          </p:nvPr>
        </p:nvGraphicFramePr>
        <p:xfrm>
          <a:off x="-1" y="810228"/>
          <a:ext cx="12155528" cy="6047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77764">
                  <a:extLst>
                    <a:ext uri="{9D8B030D-6E8A-4147-A177-3AD203B41FA5}">
                      <a16:colId xmlns:a16="http://schemas.microsoft.com/office/drawing/2014/main" val="4155277888"/>
                    </a:ext>
                  </a:extLst>
                </a:gridCol>
                <a:gridCol w="6077764">
                  <a:extLst>
                    <a:ext uri="{9D8B030D-6E8A-4147-A177-3AD203B41FA5}">
                      <a16:colId xmlns:a16="http://schemas.microsoft.com/office/drawing/2014/main" val="81303088"/>
                    </a:ext>
                  </a:extLst>
                </a:gridCol>
              </a:tblGrid>
              <a:tr h="302388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DevOps CI/CD | Code Pipeline</a:t>
                      </a:r>
                      <a:endParaRPr lang="en-HK" sz="16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Automation - AWS</a:t>
                      </a:r>
                      <a:r>
                        <a:rPr lang="en-HK" sz="16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16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CloudFormation; AWS CLI</a:t>
                      </a:r>
                      <a:r>
                        <a:rPr lang="en-HK" sz="1600" dirty="0">
                          <a:effectLst/>
                        </a:rPr>
                        <a:t> 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621081"/>
                  </a:ext>
                </a:extLst>
              </a:tr>
              <a:tr h="3023886">
                <a:tc>
                  <a:txBody>
                    <a:bodyPr/>
                    <a:lstStyle/>
                    <a:p>
                      <a:r>
                        <a:rPr lang="en-US" sz="16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Container and Microservices</a:t>
                      </a:r>
                      <a:endParaRPr lang="en-HK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Docker | Images, containers, scripts</a:t>
                      </a:r>
                      <a:r>
                        <a:rPr lang="en-HK" sz="1600" dirty="0">
                          <a:effectLst/>
                        </a:rPr>
                        <a:t> </a:t>
                      </a:r>
                      <a:endParaRPr lang="en-HK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Deploying a web application to ECS </a:t>
                      </a:r>
                      <a:endParaRPr lang="en-HK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949770"/>
                  </a:ext>
                </a:extLst>
              </a:tr>
            </a:tbl>
          </a:graphicData>
        </a:graphic>
      </p:graphicFrame>
      <p:sp>
        <p:nvSpPr>
          <p:cNvPr id="15" name="Title 1">
            <a:extLst>
              <a:ext uri="{FF2B5EF4-FFF2-40B4-BE49-F238E27FC236}">
                <a16:creationId xmlns:a16="http://schemas.microsoft.com/office/drawing/2014/main" id="{482F9680-438B-1914-3785-397DB9C56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" y="116410"/>
            <a:ext cx="12191999" cy="4316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Architecture Designs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8E73A95E-9973-4A49-FD67-D4FA7896F6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875" y="1195314"/>
            <a:ext cx="3992781" cy="2569785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EC64C50-862A-6A58-D2AE-4FA26988C0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3346" y="1195314"/>
            <a:ext cx="3992781" cy="2569785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AECCCA8C-0140-955E-08BD-006AD286F0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5875" y="4443226"/>
            <a:ext cx="3992781" cy="2410460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4B7AEEA7-4AD6-9BCD-0FA5-93AFEB68155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53346" y="4314381"/>
            <a:ext cx="3956630" cy="2569785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</p:spTree>
    <p:extLst>
      <p:ext uri="{BB962C8B-B14F-4D97-AF65-F5344CB8AC3E}">
        <p14:creationId xmlns:p14="http://schemas.microsoft.com/office/powerpoint/2010/main" val="30178606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5000"/>
                <a:lumOff val="95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83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6C85D5DB-6677-092A-3990-E83B3183BC7F}"/>
              </a:ext>
            </a:extLst>
          </p:cNvPr>
          <p:cNvGraphicFramePr>
            <a:graphicFrameLocks noGrp="1"/>
          </p:cNvGraphicFramePr>
          <p:nvPr/>
        </p:nvGraphicFramePr>
        <p:xfrm>
          <a:off x="0" y="810228"/>
          <a:ext cx="12192000" cy="60477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75318355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4155277888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81303088"/>
                    </a:ext>
                  </a:extLst>
                </a:gridCol>
              </a:tblGrid>
              <a:tr h="302388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EC2 | Multi AZ Deployment | Load Balancing</a:t>
                      </a:r>
                      <a:endParaRPr lang="en-HK" sz="16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Storage | Volumes, S3, CLI </a:t>
                      </a:r>
                      <a:endParaRPr lang="en-HK" sz="16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Log aggregation| Quick data analysis</a:t>
                      </a:r>
                      <a:endParaRPr lang="en-HK" sz="1600" b="1" kern="1200" dirty="0">
                        <a:solidFill>
                          <a:schemeClr val="lt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5621081"/>
                  </a:ext>
                </a:extLst>
              </a:tr>
              <a:tr h="302388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Creating a file share &amp; sync solution using </a:t>
                      </a:r>
                      <a:r>
                        <a:rPr lang="en-US" sz="1600" b="1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ownCloud</a:t>
                      </a: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and AWS</a:t>
                      </a:r>
                      <a:endParaRPr lang="en-HK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RDS | EC2 database program </a:t>
                      </a:r>
                      <a:endParaRPr lang="en-HK" sz="16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Building an Automated Business Process using Managed Services on a Public Cloud </a:t>
                      </a:r>
                      <a:endParaRPr lang="en-US" sz="16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9949770"/>
                  </a:ext>
                </a:extLst>
              </a:tr>
            </a:tbl>
          </a:graphicData>
        </a:graphic>
      </p:graphicFrame>
      <p:pic>
        <p:nvPicPr>
          <p:cNvPr id="9" name="Picture 8">
            <a:extLst>
              <a:ext uri="{FF2B5EF4-FFF2-40B4-BE49-F238E27FC236}">
                <a16:creationId xmlns:a16="http://schemas.microsoft.com/office/drawing/2014/main" id="{E248D2D4-7701-6419-3B78-C3DFE1691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11024" y="1287342"/>
            <a:ext cx="3969952" cy="2474434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AD6D62-2CFC-4D8A-59D4-65A9E3D4CE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25" y="1194741"/>
            <a:ext cx="3969952" cy="2573683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971957C-7733-B82C-1A1E-90C27F195C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7323" y="1279091"/>
            <a:ext cx="3969952" cy="2474434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B469F6E-60E0-6223-9781-58E5A48F0DC3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218" y="4650700"/>
            <a:ext cx="3988965" cy="2206694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E3E48D-F619-1B31-DB3D-F7B79D81359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8195" y="4650700"/>
            <a:ext cx="3992781" cy="2206694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FE09953-1A29-7FB1-CDF6-0447739C1BE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193984" y="4651306"/>
            <a:ext cx="3956629" cy="2206694"/>
          </a:xfrm>
          <a:prstGeom prst="rect">
            <a:avLst/>
          </a:prstGeom>
          <a:noFill/>
          <a:ln>
            <a:solidFill>
              <a:schemeClr val="accent1"/>
            </a:solidFill>
          </a:ln>
          <a:scene3d>
            <a:camera prst="orthographicFront"/>
            <a:lightRig rig="threePt" dir="t"/>
          </a:scene3d>
          <a:sp3d extrusionH="76200" prstMaterial="matte">
            <a:bevelT w="114300" prst="artDeco"/>
            <a:bevelB w="114300" prst="artDeco"/>
            <a:extrusionClr>
              <a:schemeClr val="tx1"/>
            </a:extrusionClr>
          </a:sp3d>
        </p:spPr>
      </p:pic>
      <p:sp>
        <p:nvSpPr>
          <p:cNvPr id="15" name="Title 1">
            <a:extLst>
              <a:ext uri="{FF2B5EF4-FFF2-40B4-BE49-F238E27FC236}">
                <a16:creationId xmlns:a16="http://schemas.microsoft.com/office/drawing/2014/main" id="{482F9680-438B-1914-3785-397DB9C568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" y="116410"/>
            <a:ext cx="12191999" cy="431625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Architecture Designs</a:t>
            </a:r>
          </a:p>
        </p:txBody>
      </p:sp>
    </p:spTree>
    <p:extLst>
      <p:ext uri="{BB962C8B-B14F-4D97-AF65-F5344CB8AC3E}">
        <p14:creationId xmlns:p14="http://schemas.microsoft.com/office/powerpoint/2010/main" val="39030888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1615</TotalTime>
  <Words>1913</Words>
  <Application>Microsoft Macintosh PowerPoint</Application>
  <PresentationFormat>Widescreen</PresentationFormat>
  <Paragraphs>97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Avenir Next LT Pro</vt:lpstr>
      <vt:lpstr>Calibri</vt:lpstr>
      <vt:lpstr>Calibri Light</vt:lpstr>
      <vt:lpstr>Wingdings</vt:lpstr>
      <vt:lpstr>Office Theme</vt:lpstr>
      <vt:lpstr> </vt:lpstr>
      <vt:lpstr>Key Result Areas</vt:lpstr>
      <vt:lpstr>Cloud Projects &amp; POCs</vt:lpstr>
      <vt:lpstr>Architecture Designs</vt:lpstr>
      <vt:lpstr>Architecture Designs</vt:lpstr>
      <vt:lpstr>Architecture Designs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Mayank Chugh</dc:creator>
  <cp:lastModifiedBy>Mayank Chugh</cp:lastModifiedBy>
  <cp:revision>43</cp:revision>
  <dcterms:created xsi:type="dcterms:W3CDTF">2022-08-22T08:06:07Z</dcterms:created>
  <dcterms:modified xsi:type="dcterms:W3CDTF">2022-08-27T12:51:21Z</dcterms:modified>
</cp:coreProperties>
</file>

<file path=docProps/thumbnail.jpeg>
</file>